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4" r:id="rId5"/>
  </p:sldMasterIdLst>
  <p:notesMasterIdLst>
    <p:notesMasterId r:id="rId24"/>
  </p:notesMasterIdLst>
  <p:handoutMasterIdLst>
    <p:handoutMasterId r:id="rId25"/>
  </p:handoutMasterIdLst>
  <p:sldIdLst>
    <p:sldId id="263" r:id="rId6"/>
    <p:sldId id="264" r:id="rId7"/>
    <p:sldId id="265" r:id="rId8"/>
    <p:sldId id="266" r:id="rId9"/>
    <p:sldId id="267" r:id="rId10"/>
    <p:sldId id="274" r:id="rId11"/>
    <p:sldId id="282" r:id="rId12"/>
    <p:sldId id="268" r:id="rId13"/>
    <p:sldId id="280" r:id="rId14"/>
    <p:sldId id="283" r:id="rId15"/>
    <p:sldId id="270" r:id="rId16"/>
    <p:sldId id="271" r:id="rId17"/>
    <p:sldId id="272" r:id="rId18"/>
    <p:sldId id="285" r:id="rId19"/>
    <p:sldId id="284" r:id="rId20"/>
    <p:sldId id="273" r:id="rId21"/>
    <p:sldId id="276" r:id="rId22"/>
    <p:sldId id="278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6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AA471-9791-41F1-9CC3-9CAB84B1509B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B4E35D9-67FE-4447-9FB2-CF87D73006EB}">
      <dgm:prSet phldrT="[Text]" custT="1"/>
      <dgm:spPr>
        <a:xfrm>
          <a:off x="0" y="0"/>
          <a:ext cx="3970016" cy="4971682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GB" sz="2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 </a:t>
          </a:r>
          <a:br>
            <a:rPr lang="en-GB" sz="2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2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en-GB" sz="2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24A004-B65A-4007-AB93-72A4A28B8D0F}" type="sibTrans" cxnId="{4C1E7E66-AC7F-4948-83DF-51C08083D30D}">
      <dgm:prSet/>
      <dgm:spPr/>
      <dgm:t>
        <a:bodyPr/>
        <a:lstStyle/>
        <a:p>
          <a:endParaRPr lang="en-GB"/>
        </a:p>
      </dgm:t>
    </dgm:pt>
    <dgm:pt modelId="{F6F9DB82-1974-4266-9D68-4A21A50204B6}" type="parTrans" cxnId="{4C1E7E66-AC7F-4948-83DF-51C08083D30D}">
      <dgm:prSet/>
      <dgm:spPr/>
      <dgm:t>
        <a:bodyPr/>
        <a:lstStyle/>
        <a:p>
          <a:endParaRPr lang="en-GB"/>
        </a:p>
      </dgm:t>
    </dgm:pt>
    <dgm:pt modelId="{89331909-9815-41AB-AFC8-89AF0BDE34F7}">
      <dgm:prSet phldrT="[Text]" custT="1"/>
      <dgm:spPr>
        <a:xfrm>
          <a:off x="4668896" y="2967482"/>
          <a:ext cx="3176013" cy="1499030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altLang="en-US" sz="24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Jean Monnet Activities</a:t>
          </a:r>
          <a:endParaRPr lang="en-GB" sz="2400" noProof="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15BF13-A73E-476D-9F3C-5DD951A1EE6E}" type="sibTrans" cxnId="{532D847F-9DBA-4222-AAE7-F992866E260D}">
      <dgm:prSet/>
      <dgm:spPr/>
      <dgm:t>
        <a:bodyPr/>
        <a:lstStyle/>
        <a:p>
          <a:endParaRPr lang="en-GB"/>
        </a:p>
      </dgm:t>
    </dgm:pt>
    <dgm:pt modelId="{5CBA66FA-36E8-4419-809E-5F7040A2B724}" type="parTrans" cxnId="{532D847F-9DBA-4222-AAE7-F992866E260D}">
      <dgm:prSet/>
      <dgm:spPr/>
      <dgm:t>
        <a:bodyPr/>
        <a:lstStyle/>
        <a:p>
          <a:endParaRPr lang="en-GB"/>
        </a:p>
      </dgm:t>
    </dgm:pt>
    <dgm:pt modelId="{C724271F-8642-4ED7-983B-76E46361B89F}">
      <dgm:prSet phldrT="[Text]" custT="1"/>
      <dgm:spPr>
        <a:xfrm>
          <a:off x="4668896" y="1288549"/>
          <a:ext cx="3176013" cy="1499030"/>
        </a:xfrm>
        <a:prstGeom prst="roundRect">
          <a:avLst>
            <a:gd name="adj" fmla="val 1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24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 Building for HE</a:t>
          </a:r>
          <a:r>
            <a:rPr lang="en-GB" altLang="en-US" sz="24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2400" noProof="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9A0977-4BFA-449C-A12C-E906665B4618}" type="sibTrans" cxnId="{D8373588-3032-46F5-8CE2-43C87C6ABD2E}">
      <dgm:prSet/>
      <dgm:spPr/>
      <dgm:t>
        <a:bodyPr/>
        <a:lstStyle/>
        <a:p>
          <a:endParaRPr lang="en-GB"/>
        </a:p>
      </dgm:t>
    </dgm:pt>
    <dgm:pt modelId="{01F842FE-EDD2-4510-B6FA-3E416D738369}" type="parTrans" cxnId="{D8373588-3032-46F5-8CE2-43C87C6ABD2E}">
      <dgm:prSet/>
      <dgm:spPr/>
      <dgm:t>
        <a:bodyPr/>
        <a:lstStyle/>
        <a:p>
          <a:endParaRPr lang="en-GB"/>
        </a:p>
      </dgm:t>
    </dgm:pt>
    <dgm:pt modelId="{C1C2294E-96FD-4EDF-B287-F29CE2E252EA}">
      <dgm:prSet phldrT="[Text]" custT="1"/>
      <dgm:spPr>
        <a:xfrm>
          <a:off x="401128" y="2887779"/>
          <a:ext cx="3176013" cy="1499030"/>
        </a:xfrm>
        <a:prstGeom prst="roundRect">
          <a:avLst>
            <a:gd name="adj" fmla="val 1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altLang="en-US" sz="24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Degree mobility</a:t>
          </a:r>
        </a:p>
        <a:p>
          <a:r>
            <a:rPr lang="en-GB" altLang="en-US" sz="24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EMJMD </a:t>
          </a:r>
          <a:endParaRPr lang="en-GB" sz="2400" noProof="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E5005F-6B0F-468C-9F86-34D71C9EAE04}" type="sibTrans" cxnId="{C1073E74-04AD-48B3-8919-5657DC5FA5DA}">
      <dgm:prSet/>
      <dgm:spPr/>
      <dgm:t>
        <a:bodyPr/>
        <a:lstStyle/>
        <a:p>
          <a:endParaRPr lang="en-GB"/>
        </a:p>
      </dgm:t>
    </dgm:pt>
    <dgm:pt modelId="{133FFC95-2F91-4AD2-B4AC-0DC265F34C2E}" type="parTrans" cxnId="{C1073E74-04AD-48B3-8919-5657DC5FA5DA}">
      <dgm:prSet/>
      <dgm:spPr/>
      <dgm:t>
        <a:bodyPr/>
        <a:lstStyle/>
        <a:p>
          <a:endParaRPr lang="en-GB"/>
        </a:p>
      </dgm:t>
    </dgm:pt>
    <dgm:pt modelId="{10DEDC5F-2026-4559-B19E-40EAF168EF33}">
      <dgm:prSet phldrT="[Text]" custT="1"/>
      <dgm:spPr>
        <a:xfrm>
          <a:off x="401128" y="1191991"/>
          <a:ext cx="3176013" cy="149903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altLang="en-US" sz="24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International credit mobility </a:t>
          </a:r>
          <a:endParaRPr lang="en-GB" sz="24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271523-5826-4F72-A7BC-A5A1872DFC99}" type="sibTrans" cxnId="{4FAAE9A1-6BC9-4C8B-B77E-60E62B77ECBE}">
      <dgm:prSet/>
      <dgm:spPr/>
      <dgm:t>
        <a:bodyPr/>
        <a:lstStyle/>
        <a:p>
          <a:endParaRPr lang="en-GB"/>
        </a:p>
      </dgm:t>
    </dgm:pt>
    <dgm:pt modelId="{B413466B-0455-4F57-9752-CA4078A0DB56}" type="parTrans" cxnId="{4FAAE9A1-6BC9-4C8B-B77E-60E62B77ECBE}">
      <dgm:prSet/>
      <dgm:spPr/>
      <dgm:t>
        <a:bodyPr/>
        <a:lstStyle/>
        <a:p>
          <a:endParaRPr lang="en-GB"/>
        </a:p>
      </dgm:t>
    </dgm:pt>
    <dgm:pt modelId="{1D00A9B0-0B1D-4CEC-AADD-843D542C706F}">
      <dgm:prSet phldrT="[Text]" custT="1"/>
      <dgm:spPr>
        <a:xfrm>
          <a:off x="4276022" y="0"/>
          <a:ext cx="3970016" cy="4971682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GB" sz="2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 cooperation</a:t>
          </a:r>
          <a:endParaRPr lang="en-GB" sz="2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C198ED-0208-4B59-A3AD-057382B2DAEA}" type="sibTrans" cxnId="{1DF10D6F-74C1-4CA5-B1F1-DCD7E93D5F4B}">
      <dgm:prSet/>
      <dgm:spPr/>
      <dgm:t>
        <a:bodyPr/>
        <a:lstStyle/>
        <a:p>
          <a:endParaRPr lang="en-GB"/>
        </a:p>
      </dgm:t>
    </dgm:pt>
    <dgm:pt modelId="{44873308-B32E-423C-8660-26B76E5A3E0E}" type="parTrans" cxnId="{1DF10D6F-74C1-4CA5-B1F1-DCD7E93D5F4B}">
      <dgm:prSet/>
      <dgm:spPr/>
      <dgm:t>
        <a:bodyPr/>
        <a:lstStyle/>
        <a:p>
          <a:endParaRPr lang="en-GB"/>
        </a:p>
      </dgm:t>
    </dgm:pt>
    <dgm:pt modelId="{8B9D0234-37A7-4CAA-B780-6EF1A088D8A6}" type="pres">
      <dgm:prSet presAssocID="{C8CAA471-9791-41F1-9CC3-9CAB84B150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49E538-247F-48E7-8D57-512FB7EFFAD2}" type="pres">
      <dgm:prSet presAssocID="{EB4E35D9-67FE-4447-9FB2-CF87D73006EB}" presName="compNode" presStyleCnt="0"/>
      <dgm:spPr/>
      <dgm:t>
        <a:bodyPr/>
        <a:lstStyle/>
        <a:p>
          <a:endParaRPr lang="en-GB"/>
        </a:p>
      </dgm:t>
    </dgm:pt>
    <dgm:pt modelId="{56E78D1E-3B60-40F9-9804-1728DC5318DB}" type="pres">
      <dgm:prSet presAssocID="{EB4E35D9-67FE-4447-9FB2-CF87D73006EB}" presName="aNode" presStyleLbl="bgShp" presStyleIdx="0" presStyleCnt="2" custLinFactNeighborX="-217" custLinFactNeighborY="-537"/>
      <dgm:spPr/>
      <dgm:t>
        <a:bodyPr/>
        <a:lstStyle/>
        <a:p>
          <a:endParaRPr lang="en-GB"/>
        </a:p>
      </dgm:t>
    </dgm:pt>
    <dgm:pt modelId="{3E67D344-DE0E-42B3-8CB8-2B5DD1568DC6}" type="pres">
      <dgm:prSet presAssocID="{EB4E35D9-67FE-4447-9FB2-CF87D73006EB}" presName="textNode" presStyleLbl="bgShp" presStyleIdx="0" presStyleCnt="2"/>
      <dgm:spPr/>
      <dgm:t>
        <a:bodyPr/>
        <a:lstStyle/>
        <a:p>
          <a:endParaRPr lang="en-GB"/>
        </a:p>
      </dgm:t>
    </dgm:pt>
    <dgm:pt modelId="{B5585091-030C-4B33-A9D6-220C2D7E34B3}" type="pres">
      <dgm:prSet presAssocID="{EB4E35D9-67FE-4447-9FB2-CF87D73006EB}" presName="compChildNode" presStyleCnt="0"/>
      <dgm:spPr/>
      <dgm:t>
        <a:bodyPr/>
        <a:lstStyle/>
        <a:p>
          <a:endParaRPr lang="en-GB"/>
        </a:p>
      </dgm:t>
    </dgm:pt>
    <dgm:pt modelId="{73668CD3-99E6-4A27-A0FA-1A24DB1812B3}" type="pres">
      <dgm:prSet presAssocID="{EB4E35D9-67FE-4447-9FB2-CF87D73006EB}" presName="theInnerList" presStyleCnt="0"/>
      <dgm:spPr/>
      <dgm:t>
        <a:bodyPr/>
        <a:lstStyle/>
        <a:p>
          <a:endParaRPr lang="en-GB"/>
        </a:p>
      </dgm:t>
    </dgm:pt>
    <dgm:pt modelId="{688F182F-967E-4F8D-BF5F-C9C73E9B51F5}" type="pres">
      <dgm:prSet presAssocID="{10DEDC5F-2026-4559-B19E-40EAF168EF33}" presName="childNode" presStyleLbl="node1" presStyleIdx="0" presStyleCnt="4" custLinFactY="-4693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4ED33-8050-46CC-8211-9C598B97B76B}" type="pres">
      <dgm:prSet presAssocID="{10DEDC5F-2026-4559-B19E-40EAF168EF33}" presName="aSpace2" presStyleCnt="0"/>
      <dgm:spPr/>
      <dgm:t>
        <a:bodyPr/>
        <a:lstStyle/>
        <a:p>
          <a:endParaRPr lang="en-GB"/>
        </a:p>
      </dgm:t>
    </dgm:pt>
    <dgm:pt modelId="{20489CB7-98AB-4C8A-957F-C292689958CA}" type="pres">
      <dgm:prSet presAssocID="{C1C2294E-96FD-4EDF-B287-F29CE2E252EA}" presName="childNode" presStyleLbl="node1" presStyleIdx="1" presStyleCnt="4" custLinFactY="-695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B08B0A-5900-4DB8-9F64-E5351EFD8AEA}" type="pres">
      <dgm:prSet presAssocID="{EB4E35D9-67FE-4447-9FB2-CF87D73006EB}" presName="aSpace" presStyleCnt="0"/>
      <dgm:spPr/>
    </dgm:pt>
    <dgm:pt modelId="{4F3EA403-1840-4116-9008-5EAD3949B21B}" type="pres">
      <dgm:prSet presAssocID="{1D00A9B0-0B1D-4CEC-AADD-843D542C706F}" presName="compNode" presStyleCnt="0"/>
      <dgm:spPr/>
    </dgm:pt>
    <dgm:pt modelId="{30BC8C00-21A3-473E-95E1-EAD950E108E4}" type="pres">
      <dgm:prSet presAssocID="{1D00A9B0-0B1D-4CEC-AADD-843D542C706F}" presName="aNode" presStyleLbl="bgShp" presStyleIdx="1" presStyleCnt="2" custLinFactNeighborX="1170" custLinFactNeighborY="-2865"/>
      <dgm:spPr/>
      <dgm:t>
        <a:bodyPr/>
        <a:lstStyle/>
        <a:p>
          <a:endParaRPr lang="en-GB"/>
        </a:p>
      </dgm:t>
    </dgm:pt>
    <dgm:pt modelId="{E394E2AB-CF8F-44CB-A95C-1FA668449415}" type="pres">
      <dgm:prSet presAssocID="{1D00A9B0-0B1D-4CEC-AADD-843D542C706F}" presName="textNode" presStyleLbl="bgShp" presStyleIdx="1" presStyleCnt="2"/>
      <dgm:spPr/>
      <dgm:t>
        <a:bodyPr/>
        <a:lstStyle/>
        <a:p>
          <a:endParaRPr lang="en-GB"/>
        </a:p>
      </dgm:t>
    </dgm:pt>
    <dgm:pt modelId="{2291B699-EEC6-47A9-A2D0-28C31FFD69F3}" type="pres">
      <dgm:prSet presAssocID="{1D00A9B0-0B1D-4CEC-AADD-843D542C706F}" presName="compChildNode" presStyleCnt="0"/>
      <dgm:spPr/>
    </dgm:pt>
    <dgm:pt modelId="{7E336597-FE35-4A06-AF11-C3CA28F1F0E8}" type="pres">
      <dgm:prSet presAssocID="{1D00A9B0-0B1D-4CEC-AADD-843D542C706F}" presName="theInnerList" presStyleCnt="0"/>
      <dgm:spPr/>
    </dgm:pt>
    <dgm:pt modelId="{2FBAAD7B-C744-4F36-8AA9-FCB9B192C18E}" type="pres">
      <dgm:prSet presAssocID="{C724271F-8642-4ED7-983B-76E46361B89F}" presName="childNode" presStyleLbl="node1" presStyleIdx="2" presStyleCnt="4" custLinFactNeighborY="-886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91009-358C-41AA-9256-6598C0735AF8}" type="pres">
      <dgm:prSet presAssocID="{C724271F-8642-4ED7-983B-76E46361B89F}" presName="aSpace2" presStyleCnt="0"/>
      <dgm:spPr/>
      <dgm:t>
        <a:bodyPr/>
        <a:lstStyle/>
        <a:p>
          <a:endParaRPr lang="en-GB"/>
        </a:p>
      </dgm:t>
    </dgm:pt>
    <dgm:pt modelId="{1F7C844D-C468-4503-8DB2-DD3C8C1FAEF1}" type="pres">
      <dgm:prSet presAssocID="{89331909-9815-41AB-AFC8-89AF0BDE34F7}" presName="childNode" presStyleLbl="node1" presStyleIdx="3" presStyleCnt="4" custLinFactY="-1635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F10D6F-74C1-4CA5-B1F1-DCD7E93D5F4B}" srcId="{C8CAA471-9791-41F1-9CC3-9CAB84B1509B}" destId="{1D00A9B0-0B1D-4CEC-AADD-843D542C706F}" srcOrd="1" destOrd="0" parTransId="{44873308-B32E-423C-8660-26B76E5A3E0E}" sibTransId="{49C198ED-0208-4B59-A3AD-057382B2DAEA}"/>
    <dgm:cxn modelId="{744C5ACB-873A-4BA4-B73B-2B244E7B7C57}" type="presOf" srcId="{C724271F-8642-4ED7-983B-76E46361B89F}" destId="{2FBAAD7B-C744-4F36-8AA9-FCB9B192C18E}" srcOrd="0" destOrd="0" presId="urn:microsoft.com/office/officeart/2005/8/layout/lProcess2"/>
    <dgm:cxn modelId="{4FAAE9A1-6BC9-4C8B-B77E-60E62B77ECBE}" srcId="{EB4E35D9-67FE-4447-9FB2-CF87D73006EB}" destId="{10DEDC5F-2026-4559-B19E-40EAF168EF33}" srcOrd="0" destOrd="0" parTransId="{B413466B-0455-4F57-9752-CA4078A0DB56}" sibTransId="{D4271523-5826-4F72-A7BC-A5A1872DFC99}"/>
    <dgm:cxn modelId="{591FCB0B-3465-4032-9F4D-D235B42EBFB5}" type="presOf" srcId="{10DEDC5F-2026-4559-B19E-40EAF168EF33}" destId="{688F182F-967E-4F8D-BF5F-C9C73E9B51F5}" srcOrd="0" destOrd="0" presId="urn:microsoft.com/office/officeart/2005/8/layout/lProcess2"/>
    <dgm:cxn modelId="{4C1E7E66-AC7F-4948-83DF-51C08083D30D}" srcId="{C8CAA471-9791-41F1-9CC3-9CAB84B1509B}" destId="{EB4E35D9-67FE-4447-9FB2-CF87D73006EB}" srcOrd="0" destOrd="0" parTransId="{F6F9DB82-1974-4266-9D68-4A21A50204B6}" sibTransId="{C024A004-B65A-4007-AB93-72A4A28B8D0F}"/>
    <dgm:cxn modelId="{AA5BD50B-46F4-4168-9134-E886C547188F}" type="presOf" srcId="{89331909-9815-41AB-AFC8-89AF0BDE34F7}" destId="{1F7C844D-C468-4503-8DB2-DD3C8C1FAEF1}" srcOrd="0" destOrd="0" presId="urn:microsoft.com/office/officeart/2005/8/layout/lProcess2"/>
    <dgm:cxn modelId="{9E428E07-D7FF-4B51-A696-DCEE82F5F986}" type="presOf" srcId="{1D00A9B0-0B1D-4CEC-AADD-843D542C706F}" destId="{30BC8C00-21A3-473E-95E1-EAD950E108E4}" srcOrd="0" destOrd="0" presId="urn:microsoft.com/office/officeart/2005/8/layout/lProcess2"/>
    <dgm:cxn modelId="{B0ADA095-EB98-475A-8674-7858CC4E180D}" type="presOf" srcId="{C8CAA471-9791-41F1-9CC3-9CAB84B1509B}" destId="{8B9D0234-37A7-4CAA-B780-6EF1A088D8A6}" srcOrd="0" destOrd="0" presId="urn:microsoft.com/office/officeart/2005/8/layout/lProcess2"/>
    <dgm:cxn modelId="{2A8B0B4E-FE9F-42FD-9DE1-D8407B151376}" type="presOf" srcId="{C1C2294E-96FD-4EDF-B287-F29CE2E252EA}" destId="{20489CB7-98AB-4C8A-957F-C292689958CA}" srcOrd="0" destOrd="0" presId="urn:microsoft.com/office/officeart/2005/8/layout/lProcess2"/>
    <dgm:cxn modelId="{E8F2211C-421C-4788-9417-C46EE96865FD}" type="presOf" srcId="{1D00A9B0-0B1D-4CEC-AADD-843D542C706F}" destId="{E394E2AB-CF8F-44CB-A95C-1FA668449415}" srcOrd="1" destOrd="0" presId="urn:microsoft.com/office/officeart/2005/8/layout/lProcess2"/>
    <dgm:cxn modelId="{C1073E74-04AD-48B3-8919-5657DC5FA5DA}" srcId="{EB4E35D9-67FE-4447-9FB2-CF87D73006EB}" destId="{C1C2294E-96FD-4EDF-B287-F29CE2E252EA}" srcOrd="1" destOrd="0" parTransId="{133FFC95-2F91-4AD2-B4AC-0DC265F34C2E}" sibTransId="{F3E5005F-6B0F-468C-9F86-34D71C9EAE04}"/>
    <dgm:cxn modelId="{532D847F-9DBA-4222-AAE7-F992866E260D}" srcId="{1D00A9B0-0B1D-4CEC-AADD-843D542C706F}" destId="{89331909-9815-41AB-AFC8-89AF0BDE34F7}" srcOrd="1" destOrd="0" parTransId="{5CBA66FA-36E8-4419-809E-5F7040A2B724}" sibTransId="{E115BF13-A73E-476D-9F3C-5DD951A1EE6E}"/>
    <dgm:cxn modelId="{D8373588-3032-46F5-8CE2-43C87C6ABD2E}" srcId="{1D00A9B0-0B1D-4CEC-AADD-843D542C706F}" destId="{C724271F-8642-4ED7-983B-76E46361B89F}" srcOrd="0" destOrd="0" parTransId="{01F842FE-EDD2-4510-B6FA-3E416D738369}" sibTransId="{C99A0977-4BFA-449C-A12C-E906665B4618}"/>
    <dgm:cxn modelId="{E836C98D-6410-4C48-B6F7-F2EE09F5F509}" type="presOf" srcId="{EB4E35D9-67FE-4447-9FB2-CF87D73006EB}" destId="{56E78D1E-3B60-40F9-9804-1728DC5318DB}" srcOrd="0" destOrd="0" presId="urn:microsoft.com/office/officeart/2005/8/layout/lProcess2"/>
    <dgm:cxn modelId="{C23BABED-083B-43A2-8B2A-E2E22A8F13E4}" type="presOf" srcId="{EB4E35D9-67FE-4447-9FB2-CF87D73006EB}" destId="{3E67D344-DE0E-42B3-8CB8-2B5DD1568DC6}" srcOrd="1" destOrd="0" presId="urn:microsoft.com/office/officeart/2005/8/layout/lProcess2"/>
    <dgm:cxn modelId="{C6BD8568-BD0E-45C8-BC2F-7AF93710357A}" type="presParOf" srcId="{8B9D0234-37A7-4CAA-B780-6EF1A088D8A6}" destId="{FF49E538-247F-48E7-8D57-512FB7EFFAD2}" srcOrd="0" destOrd="0" presId="urn:microsoft.com/office/officeart/2005/8/layout/lProcess2"/>
    <dgm:cxn modelId="{AC7594B2-F200-4321-8706-A25FDA7D097A}" type="presParOf" srcId="{FF49E538-247F-48E7-8D57-512FB7EFFAD2}" destId="{56E78D1E-3B60-40F9-9804-1728DC5318DB}" srcOrd="0" destOrd="0" presId="urn:microsoft.com/office/officeart/2005/8/layout/lProcess2"/>
    <dgm:cxn modelId="{0BBF1FAB-4378-44A6-BD09-FAFC8D799CDE}" type="presParOf" srcId="{FF49E538-247F-48E7-8D57-512FB7EFFAD2}" destId="{3E67D344-DE0E-42B3-8CB8-2B5DD1568DC6}" srcOrd="1" destOrd="0" presId="urn:microsoft.com/office/officeart/2005/8/layout/lProcess2"/>
    <dgm:cxn modelId="{20E4CD37-CDC3-4133-B8F0-8D9E8FE84BFC}" type="presParOf" srcId="{FF49E538-247F-48E7-8D57-512FB7EFFAD2}" destId="{B5585091-030C-4B33-A9D6-220C2D7E34B3}" srcOrd="2" destOrd="0" presId="urn:microsoft.com/office/officeart/2005/8/layout/lProcess2"/>
    <dgm:cxn modelId="{8C73A1FE-06A8-40BE-B73A-3256DBA08C4A}" type="presParOf" srcId="{B5585091-030C-4B33-A9D6-220C2D7E34B3}" destId="{73668CD3-99E6-4A27-A0FA-1A24DB1812B3}" srcOrd="0" destOrd="0" presId="urn:microsoft.com/office/officeart/2005/8/layout/lProcess2"/>
    <dgm:cxn modelId="{EA6B6A7A-A53E-46CB-99ED-0234B16C79E7}" type="presParOf" srcId="{73668CD3-99E6-4A27-A0FA-1A24DB1812B3}" destId="{688F182F-967E-4F8D-BF5F-C9C73E9B51F5}" srcOrd="0" destOrd="0" presId="urn:microsoft.com/office/officeart/2005/8/layout/lProcess2"/>
    <dgm:cxn modelId="{5C65D0C0-A79C-4FEA-BB24-8E7952388A54}" type="presParOf" srcId="{73668CD3-99E6-4A27-A0FA-1A24DB1812B3}" destId="{DA94ED33-8050-46CC-8211-9C598B97B76B}" srcOrd="1" destOrd="0" presId="urn:microsoft.com/office/officeart/2005/8/layout/lProcess2"/>
    <dgm:cxn modelId="{C3CD8E81-EF49-4988-915B-70E797BBB24F}" type="presParOf" srcId="{73668CD3-99E6-4A27-A0FA-1A24DB1812B3}" destId="{20489CB7-98AB-4C8A-957F-C292689958CA}" srcOrd="2" destOrd="0" presId="urn:microsoft.com/office/officeart/2005/8/layout/lProcess2"/>
    <dgm:cxn modelId="{7D984208-B087-46E7-B8AC-577243CA28EB}" type="presParOf" srcId="{8B9D0234-37A7-4CAA-B780-6EF1A088D8A6}" destId="{DAB08B0A-5900-4DB8-9F64-E5351EFD8AEA}" srcOrd="1" destOrd="0" presId="urn:microsoft.com/office/officeart/2005/8/layout/lProcess2"/>
    <dgm:cxn modelId="{99B1FB02-AF9D-4F2F-965B-970E4EA3FA0A}" type="presParOf" srcId="{8B9D0234-37A7-4CAA-B780-6EF1A088D8A6}" destId="{4F3EA403-1840-4116-9008-5EAD3949B21B}" srcOrd="2" destOrd="0" presId="urn:microsoft.com/office/officeart/2005/8/layout/lProcess2"/>
    <dgm:cxn modelId="{BEF25B85-AE63-4461-80AC-7FD798A31D2F}" type="presParOf" srcId="{4F3EA403-1840-4116-9008-5EAD3949B21B}" destId="{30BC8C00-21A3-473E-95E1-EAD950E108E4}" srcOrd="0" destOrd="0" presId="urn:microsoft.com/office/officeart/2005/8/layout/lProcess2"/>
    <dgm:cxn modelId="{B16194EE-5E51-4E0E-8A9E-7C1D24E8F8EC}" type="presParOf" srcId="{4F3EA403-1840-4116-9008-5EAD3949B21B}" destId="{E394E2AB-CF8F-44CB-A95C-1FA668449415}" srcOrd="1" destOrd="0" presId="urn:microsoft.com/office/officeart/2005/8/layout/lProcess2"/>
    <dgm:cxn modelId="{6F482094-1B67-47E7-A3BE-55B2905010D9}" type="presParOf" srcId="{4F3EA403-1840-4116-9008-5EAD3949B21B}" destId="{2291B699-EEC6-47A9-A2D0-28C31FFD69F3}" srcOrd="2" destOrd="0" presId="urn:microsoft.com/office/officeart/2005/8/layout/lProcess2"/>
    <dgm:cxn modelId="{DB6159D8-EE5B-4135-B865-324FB1F3313C}" type="presParOf" srcId="{2291B699-EEC6-47A9-A2D0-28C31FFD69F3}" destId="{7E336597-FE35-4A06-AF11-C3CA28F1F0E8}" srcOrd="0" destOrd="0" presId="urn:microsoft.com/office/officeart/2005/8/layout/lProcess2"/>
    <dgm:cxn modelId="{AD20C290-83DF-4A37-84D4-9F09F4733BAE}" type="presParOf" srcId="{7E336597-FE35-4A06-AF11-C3CA28F1F0E8}" destId="{2FBAAD7B-C744-4F36-8AA9-FCB9B192C18E}" srcOrd="0" destOrd="0" presId="urn:microsoft.com/office/officeart/2005/8/layout/lProcess2"/>
    <dgm:cxn modelId="{3F9A6A1B-F54D-4C4B-9727-73A67BD4F05D}" type="presParOf" srcId="{7E336597-FE35-4A06-AF11-C3CA28F1F0E8}" destId="{EB491009-358C-41AA-9256-6598C0735AF8}" srcOrd="1" destOrd="0" presId="urn:microsoft.com/office/officeart/2005/8/layout/lProcess2"/>
    <dgm:cxn modelId="{38050B30-769D-48FF-B499-D05191DEB109}" type="presParOf" srcId="{7E336597-FE35-4A06-AF11-C3CA28F1F0E8}" destId="{1F7C844D-C468-4503-8DB2-DD3C8C1FAEF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8D1E-3B60-40F9-9804-1728DC5318DB}">
      <dsp:nvSpPr>
        <dsp:cNvPr id="0" name=""/>
        <dsp:cNvSpPr/>
      </dsp:nvSpPr>
      <dsp:spPr>
        <a:xfrm>
          <a:off x="0" y="0"/>
          <a:ext cx="3727341" cy="461164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 </a:t>
          </a:r>
          <a:br>
            <a:rPr lang="en-GB" sz="2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2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en-GB" sz="2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521" y="40521"/>
        <a:ext cx="3646299" cy="1302450"/>
      </dsp:txXfrm>
    </dsp:sp>
    <dsp:sp modelId="{688F182F-967E-4F8D-BF5F-C9C73E9B51F5}">
      <dsp:nvSpPr>
        <dsp:cNvPr id="0" name=""/>
        <dsp:cNvSpPr/>
      </dsp:nvSpPr>
      <dsp:spPr>
        <a:xfrm>
          <a:off x="376608" y="1105670"/>
          <a:ext cx="2981873" cy="1390473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International credit mobility </a:t>
          </a:r>
          <a:endParaRPr lang="en-GB" sz="2400" kern="120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7334" y="1146396"/>
        <a:ext cx="2900421" cy="1309021"/>
      </dsp:txXfrm>
    </dsp:sp>
    <dsp:sp modelId="{20489CB7-98AB-4C8A-957F-C292689958CA}">
      <dsp:nvSpPr>
        <dsp:cNvPr id="0" name=""/>
        <dsp:cNvSpPr/>
      </dsp:nvSpPr>
      <dsp:spPr>
        <a:xfrm>
          <a:off x="376608" y="2678651"/>
          <a:ext cx="2981873" cy="1390473"/>
        </a:xfrm>
        <a:prstGeom prst="roundRect">
          <a:avLst>
            <a:gd name="adj" fmla="val 1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Degree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EMJMD </a:t>
          </a:r>
          <a:endParaRPr lang="en-GB" sz="2400" kern="1200" noProof="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7334" y="2719377"/>
        <a:ext cx="2900421" cy="1309021"/>
      </dsp:txXfrm>
    </dsp:sp>
    <dsp:sp modelId="{30BC8C00-21A3-473E-95E1-EAD950E108E4}">
      <dsp:nvSpPr>
        <dsp:cNvPr id="0" name=""/>
        <dsp:cNvSpPr/>
      </dsp:nvSpPr>
      <dsp:spPr>
        <a:xfrm>
          <a:off x="4014641" y="0"/>
          <a:ext cx="3727341" cy="4611643"/>
        </a:xfrm>
        <a:prstGeom prst="roundRect">
          <a:avLst>
            <a:gd name="adj" fmla="val 10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 cooperation</a:t>
          </a:r>
          <a:endParaRPr lang="en-GB" sz="2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55162" y="40521"/>
        <a:ext cx="3646299" cy="1302450"/>
      </dsp:txXfrm>
    </dsp:sp>
    <dsp:sp modelId="{2FBAAD7B-C744-4F36-8AA9-FCB9B192C18E}">
      <dsp:nvSpPr>
        <dsp:cNvPr id="0" name=""/>
        <dsp:cNvSpPr/>
      </dsp:nvSpPr>
      <dsp:spPr>
        <a:xfrm>
          <a:off x="4383500" y="1195234"/>
          <a:ext cx="2981873" cy="1390473"/>
        </a:xfrm>
        <a:prstGeom prst="roundRect">
          <a:avLst>
            <a:gd name="adj" fmla="val 1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 Building for HE</a:t>
          </a:r>
          <a:r>
            <a:rPr lang="en-GB" altLang="en-US" sz="2400" kern="12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2400" kern="1200" noProof="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24226" y="1235960"/>
        <a:ext cx="2900421" cy="1309021"/>
      </dsp:txXfrm>
    </dsp:sp>
    <dsp:sp modelId="{1F7C844D-C468-4503-8DB2-DD3C8C1FAEF1}">
      <dsp:nvSpPr>
        <dsp:cNvPr id="0" name=""/>
        <dsp:cNvSpPr/>
      </dsp:nvSpPr>
      <dsp:spPr>
        <a:xfrm>
          <a:off x="4383500" y="2752583"/>
          <a:ext cx="2981873" cy="1390473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kern="1200" noProof="0" dirty="0" smtClean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Jean Monnet Activities</a:t>
          </a:r>
          <a:endParaRPr lang="en-GB" sz="2400" kern="1200" noProof="0" dirty="0">
            <a:solidFill>
              <a:sysClr val="window" lastClr="FFFF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24226" y="2793309"/>
        <a:ext cx="2900421" cy="1309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5425F-2DED-4833-836F-243795A5023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3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923928" y="307859"/>
            <a:ext cx="1580015" cy="6577401"/>
            <a:chOff x="3910310" y="307859"/>
            <a:chExt cx="1580015" cy="65774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4230000" y="6597352"/>
              <a:ext cx="684213" cy="287908"/>
            </a:xfrm>
            <a:prstGeom prst="rect">
              <a:avLst/>
            </a:prstGeom>
            <a:solidFill>
              <a:srgbClr val="FFD624"/>
            </a:solidFill>
            <a:ln>
              <a:solidFill>
                <a:srgbClr val="FFD624"/>
              </a:solidFill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pic>
          <p:nvPicPr>
            <p:cNvPr id="11" name="Picture 13" descr="logo_ce-eac_e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310" y="307859"/>
              <a:ext cx="1580015" cy="1092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ooter Placeholder 4"/>
            <p:cNvSpPr txBox="1">
              <a:spLocks/>
            </p:cNvSpPr>
            <p:nvPr userDrawn="1"/>
          </p:nvSpPr>
          <p:spPr bwMode="auto">
            <a:xfrm>
              <a:off x="4164294" y="6562770"/>
              <a:ext cx="756717" cy="30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GB" sz="1400" b="0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fr-BE" sz="700" i="1" baseline="0" dirty="0" smtClean="0"/>
                <a:t>Education </a:t>
              </a:r>
              <a:br>
                <a:rPr lang="fr-BE" sz="700" i="1" baseline="0" dirty="0" smtClean="0"/>
              </a:br>
              <a:r>
                <a:rPr lang="fr-BE" sz="700" i="1" baseline="0" dirty="0" smtClean="0"/>
                <a:t>and Culture</a:t>
              </a:r>
              <a:endParaRPr lang="fr-BE" sz="700" i="1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1"/>
          <p:cNvSpPr>
            <a:spLocks noChangeArrowheads="1"/>
          </p:cNvSpPr>
          <p:nvPr userDrawn="1"/>
        </p:nvSpPr>
        <p:spPr bwMode="auto">
          <a:xfrm>
            <a:off x="0" y="-458788"/>
            <a:ext cx="9144000" cy="1511301"/>
          </a:xfrm>
          <a:prstGeom prst="wave">
            <a:avLst>
              <a:gd name="adj1" fmla="val 9560"/>
              <a:gd name="adj2" fmla="val 0"/>
            </a:avLst>
          </a:prstGeom>
          <a:solidFill>
            <a:schemeClr val="bg1"/>
          </a:solidFill>
          <a:ln w="9525" algn="ctr">
            <a:solidFill>
              <a:srgbClr val="2D5EC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solidFill>
                <a:srgbClr val="0F5494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pic>
        <p:nvPicPr>
          <p:cNvPr id="6" name="Picture 6" descr="LOGO CE-EN-quadri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0800"/>
            <a:ext cx="14366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eu2020_e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88913"/>
            <a:ext cx="1008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1916113"/>
            <a:ext cx="5040313" cy="1728787"/>
          </a:xfrm>
        </p:spPr>
        <p:txBody>
          <a:bodyPr/>
          <a:lstStyle>
            <a:lvl1pPr marL="3175">
              <a:defRPr sz="7200">
                <a:solidFill>
                  <a:srgbClr val="EEC100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716338"/>
            <a:ext cx="5113338" cy="1081087"/>
          </a:xfrm>
        </p:spPr>
        <p:txBody>
          <a:bodyPr/>
          <a:lstStyle>
            <a:lvl1pPr marL="0" indent="0">
              <a:buFontTx/>
              <a:buNone/>
              <a:defRPr sz="3400" b="0">
                <a:solidFill>
                  <a:schemeClr val="bg1"/>
                </a:solidFill>
                <a:latin typeface="Consolas" pitchFamily="49" charset="0"/>
              </a:defRPr>
            </a:lvl1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0576971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8" name="Rectangle 14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3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9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D7FC-8B7F-41DE-9FC8-DC98C6F7287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3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8" name="Rectangle 13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E859-5E88-4F80-9228-39ACC89E960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6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9" name="Rectangle 1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03B8-6632-484C-8704-588457D6E0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1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7B80-5854-47DC-BCFF-9DD1391618D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5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39B9-BE1B-48A8-97AB-F6670D7D993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6275"/>
            <a:ext cx="3069997" cy="625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 b="0">
              <a:solidFill>
                <a:srgbClr val="FFFFFF"/>
              </a:solidFill>
              <a:latin typeface="Tahoma" pitchFamily="34" charset="0"/>
              <a:ea typeface="ＭＳ Ｐゴシック" pitchFamily="64" charset="-12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>
                <a:solidFill>
                  <a:prstClr val="white"/>
                </a:solidFill>
                <a:latin typeface="Tahoma" pitchFamily="34" charset="0"/>
                <a:ea typeface="ＭＳ Ｐゴシック" pitchFamily="34" charset="-128"/>
              </a:rPr>
              <a:t>Date: in 12 pts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0B25-C142-4993-B3B4-EA7DE00570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910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116638"/>
            <a:ext cx="3070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9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 dirty="0"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 smtClean="0">
                <a:latin typeface="Tahoma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E48B9F0E-5E3D-4ED3-BD3B-23C4E953E842}" type="slidenum">
              <a:rPr lang="en-GB" sz="2400" b="0">
                <a:solidFill>
                  <a:srgbClr val="0F5494"/>
                </a:solidFill>
              </a:rPr>
              <a:pPr>
                <a:defRPr/>
              </a:pPr>
              <a:t>‹#›</a:t>
            </a:fld>
            <a:endParaRPr lang="en-GB" sz="24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4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17D5BD-AFF3-492B-9A22-15A1FC813DB1}" type="datetime1">
              <a:rPr 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6/14/2016</a:t>
            </a:fld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 i="1">
                <a:solidFill>
                  <a:schemeClr val="tx1"/>
                </a:solidFill>
                <a:latin typeface="Verdana Bold" pitchFamily="34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r>
              <a:rPr lang="fr-BE">
                <a:solidFill>
                  <a:prstClr val="black"/>
                </a:solidFill>
              </a:rPr>
              <a:t>Education </a:t>
            </a:r>
            <a:br>
              <a:rPr lang="fr-BE">
                <a:solidFill>
                  <a:prstClr val="black"/>
                </a:solidFill>
              </a:rPr>
            </a:br>
            <a:r>
              <a:rPr lang="fr-BE">
                <a:solidFill>
                  <a:prstClr val="black"/>
                </a:solidFill>
              </a:rPr>
              <a:t>and Culture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rasmus-plus/funding_en" TargetMode="External"/><Relationship Id="rId2" Type="http://schemas.openxmlformats.org/officeDocument/2006/relationships/hyperlink" Target="http://ec.europa.eu/programmes/erasmus-plus/index_e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ec.europa.eu/ms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08912" cy="2016224"/>
          </a:xfrm>
        </p:spPr>
        <p:txBody>
          <a:bodyPr/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EU instruments to support the Bologna Process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4509120"/>
            <a:ext cx="3744416" cy="1872208"/>
          </a:xfrm>
        </p:spPr>
        <p:txBody>
          <a:bodyPr/>
          <a:lstStyle/>
          <a:p>
            <a:r>
              <a:rPr lang="en-GB" sz="2000" b="0" dirty="0" smtClean="0"/>
              <a:t>Kamila Partyka</a:t>
            </a:r>
          </a:p>
          <a:p>
            <a:r>
              <a:rPr lang="en-GB" sz="2000" b="0" dirty="0" smtClean="0"/>
              <a:t>Directorate-General </a:t>
            </a:r>
            <a:br>
              <a:rPr lang="en-GB" sz="2000" b="0" dirty="0" smtClean="0"/>
            </a:br>
            <a:r>
              <a:rPr lang="en-GB" sz="2000" b="0" dirty="0" smtClean="0"/>
              <a:t>for Education and Culture</a:t>
            </a:r>
          </a:p>
          <a:p>
            <a:r>
              <a:rPr lang="en-GB" sz="2000" b="0" dirty="0" smtClean="0"/>
              <a:t>European Commission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667" flipV="1">
            <a:off x="3735699" y="575467"/>
            <a:ext cx="4833938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73824" y="1134715"/>
            <a:ext cx="4357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385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GB" altLang="fr-FR" sz="2400" b="0" dirty="0" smtClean="0">
                <a:solidFill>
                  <a:srgbClr val="0F5494"/>
                </a:solidFill>
                <a:latin typeface="Verdana" pitchFamily="34" charset="0"/>
              </a:rPr>
              <a:t>135,000 student &amp; staff exchanges with Partner countries over 7 years</a:t>
            </a:r>
          </a:p>
          <a:p>
            <a:pPr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GB" altLang="fr-FR" sz="2400" b="0" dirty="0" smtClean="0">
                <a:solidFill>
                  <a:srgbClr val="0F5494"/>
                </a:solidFill>
                <a:latin typeface="Verdana" pitchFamily="34" charset="0"/>
              </a:rPr>
              <a:t>Joint Master degrees: 30,000 students worldwide</a:t>
            </a:r>
          </a:p>
          <a:p>
            <a:pPr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GB" altLang="fr-FR" sz="2400" b="0" dirty="0" smtClean="0">
                <a:solidFill>
                  <a:srgbClr val="0F5494"/>
                </a:solidFill>
                <a:latin typeface="Verdana" pitchFamily="34" charset="0"/>
              </a:rPr>
              <a:t>1000 Capacity Building Projects with 150 Partner countries over 7 years</a:t>
            </a:r>
          </a:p>
          <a:p>
            <a:pPr eaLnBrk="1" hangingPunct="1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endParaRPr lang="en-US" altLang="fr-FR" sz="2800" b="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416824" cy="4766098"/>
          </a:xfrm>
          <a:prstGeom prst="rect">
            <a:avLst/>
          </a:prstGeom>
          <a:noFill/>
          <a:ln w="9525" cmpd="sng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625"/>
          </a:xfrm>
        </p:spPr>
        <p:txBody>
          <a:bodyPr/>
          <a:lstStyle/>
          <a:p>
            <a:r>
              <a:rPr lang="en-GB" dirty="0"/>
              <a:t>Credit mobility per region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1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069"/>
            <a:ext cx="8229600" cy="936625"/>
          </a:xfrm>
        </p:spPr>
        <p:txBody>
          <a:bodyPr/>
          <a:lstStyle/>
          <a:p>
            <a:r>
              <a:rPr lang="en-GB" dirty="0"/>
              <a:t>CBHE and </a:t>
            </a:r>
            <a:r>
              <a:rPr lang="en-GB" dirty="0" smtClean="0"/>
              <a:t>development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30251" cy="4839469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1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625"/>
          </a:xfrm>
        </p:spPr>
        <p:txBody>
          <a:bodyPr/>
          <a:lstStyle/>
          <a:p>
            <a:r>
              <a:rPr lang="en-GB" dirty="0" smtClean="0"/>
              <a:t>ECTS for student-centred teaching and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0324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i="0" dirty="0" smtClean="0"/>
              <a:t>Tool for transparency, recognition and quality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Student needs at the centre of programme design, admission procedures and recognition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Enhanced student autonomy, responsibility and critical abilities through an outcome-based approach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Tailor-made, flexible learning pathways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The revised ECTS Users' Guide (2015)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5052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625"/>
          </a:xfrm>
        </p:spPr>
        <p:txBody>
          <a:bodyPr/>
          <a:lstStyle/>
          <a:p>
            <a:r>
              <a:rPr lang="en-GB" dirty="0" smtClean="0"/>
              <a:t>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0324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i="0" dirty="0" smtClean="0"/>
              <a:t>Increasing students' study choices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The Pathfinder Group report on Automatic Recognition (Dec 2014):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b="0" dirty="0" smtClean="0"/>
              <a:t>Automatic recognition at system level the most promising path to follow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b="0" i="0" dirty="0" smtClean="0"/>
              <a:t>Qualification following EHEA 3-cycle structure from one EHEA country should be recognised anywhere else in the EHEA</a:t>
            </a:r>
            <a:endParaRPr lang="en-GB" b="0" i="0" dirty="0"/>
          </a:p>
        </p:txBody>
      </p:sp>
    </p:spTree>
    <p:extLst>
      <p:ext uri="{BB962C8B-B14F-4D97-AF65-F5344CB8AC3E}">
        <p14:creationId xmlns:p14="http://schemas.microsoft.com/office/powerpoint/2010/main" val="32344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625"/>
          </a:xfrm>
        </p:spPr>
        <p:txBody>
          <a:bodyPr/>
          <a:lstStyle/>
          <a:p>
            <a:r>
              <a:rPr lang="en-GB" dirty="0" smtClean="0"/>
              <a:t>Higher Education Reform Experts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0324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i="0" dirty="0" smtClean="0"/>
              <a:t>Financed </a:t>
            </a:r>
            <a:r>
              <a:rPr lang="en-GB" i="0" dirty="0"/>
              <a:t>through the Erasmus+ </a:t>
            </a:r>
            <a:r>
              <a:rPr lang="en-GB" i="0" dirty="0" smtClean="0"/>
              <a:t>programme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Pool </a:t>
            </a:r>
            <a:r>
              <a:rPr lang="en-GB" i="0" dirty="0"/>
              <a:t>of experts supporting the modernisation of higher education </a:t>
            </a:r>
            <a:endParaRPr lang="en-GB" i="0" dirty="0" smtClean="0"/>
          </a:p>
          <a:p>
            <a:pPr>
              <a:spcAft>
                <a:spcPts val="1200"/>
              </a:spcAft>
            </a:pPr>
            <a:r>
              <a:rPr lang="en-GB" i="0" dirty="0" smtClean="0"/>
              <a:t>Countries neighbouring </a:t>
            </a:r>
            <a:r>
              <a:rPr lang="en-GB" i="0" dirty="0"/>
              <a:t>the </a:t>
            </a:r>
            <a:r>
              <a:rPr lang="en-GB" i="0" dirty="0" smtClean="0"/>
              <a:t>EU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Activities: seminars</a:t>
            </a:r>
            <a:r>
              <a:rPr lang="en-GB" i="0" dirty="0"/>
              <a:t>, </a:t>
            </a:r>
            <a:r>
              <a:rPr lang="en-GB" i="0" dirty="0" smtClean="0"/>
              <a:t>articles </a:t>
            </a:r>
            <a:r>
              <a:rPr lang="en-GB" i="0" dirty="0"/>
              <a:t>and reports, </a:t>
            </a:r>
            <a:r>
              <a:rPr lang="en-GB" i="0" dirty="0" smtClean="0"/>
              <a:t>advice </a:t>
            </a:r>
            <a:r>
              <a:rPr lang="en-GB" i="0" dirty="0"/>
              <a:t>to individual institutions and policy </a:t>
            </a:r>
            <a:r>
              <a:rPr lang="en-GB" i="0" dirty="0" smtClean="0"/>
              <a:t>makers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Around </a:t>
            </a:r>
            <a:r>
              <a:rPr lang="en-GB" i="0" dirty="0"/>
              <a:t>250 experts, </a:t>
            </a:r>
            <a:r>
              <a:rPr lang="en-GB" i="0" dirty="0" smtClean="0"/>
              <a:t>managed </a:t>
            </a:r>
            <a:r>
              <a:rPr lang="en-GB" i="0" dirty="0"/>
              <a:t>at the local level by the National Erasmus+ Offices, in cooperation with the relevant national authorities</a:t>
            </a:r>
          </a:p>
        </p:txBody>
      </p:sp>
    </p:spTree>
    <p:extLst>
      <p:ext uri="{BB962C8B-B14F-4D97-AF65-F5344CB8AC3E}">
        <p14:creationId xmlns:p14="http://schemas.microsoft.com/office/powerpoint/2010/main" val="20220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625"/>
          </a:xfrm>
        </p:spPr>
        <p:txBody>
          <a:bodyPr/>
          <a:lstStyle/>
          <a:p>
            <a:r>
              <a:rPr lang="en-GB" dirty="0" smtClean="0"/>
              <a:t>Dedicated support </a:t>
            </a:r>
            <a:r>
              <a:rPr lang="en-GB" dirty="0"/>
              <a:t>for EHEA </a:t>
            </a:r>
            <a:r>
              <a:rPr lang="en-GB" dirty="0" smtClean="0"/>
              <a:t>reforms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60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i="0" dirty="0" smtClean="0"/>
              <a:t>Erasmus+ restricted call (programme countries)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Current projects running until October 2016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New projects – </a:t>
            </a:r>
            <a:r>
              <a:rPr lang="en-GB" i="0" smtClean="0"/>
              <a:t>deadline </a:t>
            </a:r>
            <a:r>
              <a:rPr lang="en-GB" i="0" smtClean="0"/>
              <a:t>17 </a:t>
            </a:r>
            <a:r>
              <a:rPr lang="en-GB" i="0" dirty="0"/>
              <a:t>February </a:t>
            </a:r>
            <a:r>
              <a:rPr lang="en-GB" i="0" dirty="0" smtClean="0"/>
              <a:t>2016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Support to implementation of European tools, quality assurance, recognition, mobility and internationalisation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Support the shift to student-centred learning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5052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936625"/>
          </a:xfrm>
        </p:spPr>
        <p:txBody>
          <a:bodyPr/>
          <a:lstStyle/>
          <a:p>
            <a:r>
              <a:rPr lang="en-GB" dirty="0" smtClean="0"/>
              <a:t>Support to Belarus roadmap of reforms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1044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i="0" dirty="0" smtClean="0"/>
              <a:t>HERE events and technical assistance missions</a:t>
            </a:r>
          </a:p>
          <a:p>
            <a:pPr>
              <a:spcAft>
                <a:spcPts val="600"/>
              </a:spcAft>
            </a:pPr>
            <a:r>
              <a:rPr lang="en-GB" sz="2000" i="0" dirty="0" smtClean="0"/>
              <a:t>Capacity building projects (currently 4 involve BY)</a:t>
            </a:r>
          </a:p>
          <a:p>
            <a:pPr>
              <a:spcAft>
                <a:spcPts val="600"/>
              </a:spcAft>
            </a:pPr>
            <a:r>
              <a:rPr lang="en-GB" sz="2000" i="0" dirty="0" smtClean="0"/>
              <a:t>Credit mobility (2015: 260 student and staff member from BY)</a:t>
            </a:r>
          </a:p>
          <a:p>
            <a:pPr>
              <a:spcAft>
                <a:spcPts val="600"/>
              </a:spcAft>
            </a:pPr>
            <a:r>
              <a:rPr lang="en-GB" sz="2000" i="0" dirty="0" smtClean="0"/>
              <a:t>Degree mobility (no institution involved, 5 scholarships)</a:t>
            </a:r>
          </a:p>
          <a:p>
            <a:pPr>
              <a:spcAft>
                <a:spcPts val="600"/>
              </a:spcAft>
            </a:pPr>
            <a:r>
              <a:rPr lang="en-GB" sz="2000" i="0" dirty="0" smtClean="0"/>
              <a:t>Researcher mobility and training (8 projects on exchanges + 1 associated partner in doctoral programme)</a:t>
            </a:r>
          </a:p>
          <a:p>
            <a:pPr>
              <a:spcAft>
                <a:spcPts val="600"/>
              </a:spcAft>
            </a:pPr>
            <a:r>
              <a:rPr lang="en-GB" sz="2000" i="0" dirty="0" smtClean="0"/>
              <a:t>Jean Monnet (4 activities selected)</a:t>
            </a:r>
          </a:p>
          <a:p>
            <a:pPr>
              <a:spcAft>
                <a:spcPts val="600"/>
              </a:spcAft>
            </a:pPr>
            <a:r>
              <a:rPr lang="en-GB" sz="2000" i="0" dirty="0" smtClean="0"/>
              <a:t>Eastern Partnership Platform 4 activities</a:t>
            </a:r>
          </a:p>
          <a:p>
            <a:pPr>
              <a:spcAft>
                <a:spcPts val="600"/>
              </a:spcAft>
            </a:pPr>
            <a:r>
              <a:rPr lang="en-GB" sz="2000" i="0" dirty="0" smtClean="0"/>
              <a:t>TAIEX (expert missions, workshops)</a:t>
            </a:r>
            <a:endParaRPr lang="en-GB" sz="2000" i="0" dirty="0"/>
          </a:p>
        </p:txBody>
      </p:sp>
    </p:spTree>
    <p:extLst>
      <p:ext uri="{BB962C8B-B14F-4D97-AF65-F5344CB8AC3E}">
        <p14:creationId xmlns:p14="http://schemas.microsoft.com/office/powerpoint/2010/main" val="3825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i="0" dirty="0"/>
              <a:t>Information on </a:t>
            </a:r>
            <a:r>
              <a:rPr lang="en-GB" b="1" i="0" dirty="0"/>
              <a:t>Erasmus+</a:t>
            </a:r>
          </a:p>
          <a:p>
            <a:pPr marL="0" indent="0">
              <a:buNone/>
            </a:pPr>
            <a:r>
              <a:rPr lang="en-GB" sz="2000" i="0" dirty="0" smtClean="0">
                <a:hlinkClick r:id="rId2"/>
              </a:rPr>
              <a:t>http</a:t>
            </a:r>
            <a:r>
              <a:rPr lang="en-GB" sz="2000" i="0" dirty="0">
                <a:hlinkClick r:id="rId2"/>
              </a:rPr>
              <a:t>://</a:t>
            </a:r>
            <a:r>
              <a:rPr lang="en-GB" sz="2000" i="0" dirty="0" smtClean="0">
                <a:hlinkClick r:id="rId2"/>
              </a:rPr>
              <a:t>ec.europa.eu/programmes/erasmus-plus/index_en.htm</a:t>
            </a:r>
            <a:r>
              <a:rPr lang="en-GB" sz="2000" i="0" dirty="0" smtClean="0"/>
              <a:t> </a:t>
            </a:r>
            <a:endParaRPr lang="en-GB" sz="2000" i="0" dirty="0"/>
          </a:p>
          <a:p>
            <a:pPr marL="0" indent="0">
              <a:buNone/>
            </a:pPr>
            <a:endParaRPr lang="en-GB" i="0" dirty="0"/>
          </a:p>
          <a:p>
            <a:pPr marL="0" indent="0">
              <a:buNone/>
            </a:pPr>
            <a:r>
              <a:rPr lang="en-GB" i="0" dirty="0"/>
              <a:t>Information on Erasmus+ funding opportunities</a:t>
            </a:r>
          </a:p>
          <a:p>
            <a:pPr marL="0" indent="0">
              <a:buNone/>
            </a:pPr>
            <a:r>
              <a:rPr lang="en-GB" sz="2000" i="0" dirty="0">
                <a:hlinkClick r:id="rId3"/>
              </a:rPr>
              <a:t>http://</a:t>
            </a:r>
            <a:r>
              <a:rPr lang="en-GB" sz="2000" i="0" dirty="0" smtClean="0">
                <a:hlinkClick r:id="rId3"/>
              </a:rPr>
              <a:t>eacea.ec.europa.eu/erasmus-plus/funding_en</a:t>
            </a:r>
            <a:r>
              <a:rPr lang="en-GB" sz="2000" i="0" dirty="0" smtClean="0"/>
              <a:t> </a:t>
            </a:r>
            <a:endParaRPr lang="en-GB" sz="2000" i="0" dirty="0"/>
          </a:p>
          <a:p>
            <a:pPr marL="0" indent="0">
              <a:buNone/>
            </a:pPr>
            <a:endParaRPr lang="fr-BE" sz="2000" i="0" dirty="0" smtClean="0"/>
          </a:p>
          <a:p>
            <a:pPr marL="0" indent="0">
              <a:buNone/>
            </a:pPr>
            <a:r>
              <a:rPr lang="en-GB" i="0" dirty="0" smtClean="0"/>
              <a:t>Information </a:t>
            </a:r>
            <a:r>
              <a:rPr lang="en-GB" i="0" dirty="0"/>
              <a:t>on </a:t>
            </a:r>
            <a:r>
              <a:rPr lang="en-GB" b="1" i="0" dirty="0" smtClean="0"/>
              <a:t>MSCA</a:t>
            </a:r>
          </a:p>
          <a:p>
            <a:pPr marL="0" indent="0">
              <a:buNone/>
            </a:pPr>
            <a:r>
              <a:rPr lang="en-GB" sz="2000" i="0" dirty="0">
                <a:hlinkClick r:id="rId4"/>
              </a:rPr>
              <a:t>http://</a:t>
            </a:r>
            <a:r>
              <a:rPr lang="en-GB" sz="2000" i="0" dirty="0" smtClean="0">
                <a:hlinkClick r:id="rId4"/>
              </a:rPr>
              <a:t>ec.europa.eu/msca</a:t>
            </a:r>
            <a:r>
              <a:rPr lang="en-GB" sz="2000" i="0" dirty="0" smtClean="0"/>
              <a:t> </a:t>
            </a:r>
            <a:endParaRPr lang="en-GB" sz="200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3169097" cy="218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625"/>
          </a:xfrm>
        </p:spPr>
        <p:txBody>
          <a:bodyPr/>
          <a:lstStyle/>
          <a:p>
            <a:r>
              <a:rPr lang="fr-BE" dirty="0" err="1" smtClean="0"/>
              <a:t>Bologna</a:t>
            </a:r>
            <a:r>
              <a:rPr lang="fr-BE" dirty="0" smtClean="0"/>
              <a:t> </a:t>
            </a:r>
            <a:r>
              <a:rPr lang="fr-BE" dirty="0" err="1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337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i="0" dirty="0" smtClean="0"/>
              <a:t>Since 1999</a:t>
            </a:r>
          </a:p>
          <a:p>
            <a:pPr>
              <a:spcAft>
                <a:spcPts val="600"/>
              </a:spcAft>
            </a:pPr>
            <a:r>
              <a:rPr lang="en-GB" i="0" dirty="0" smtClean="0"/>
              <a:t>Currently 48 countries</a:t>
            </a:r>
          </a:p>
          <a:p>
            <a:pPr>
              <a:spcAft>
                <a:spcPts val="600"/>
              </a:spcAft>
            </a:pPr>
            <a:r>
              <a:rPr lang="en-GB" i="0" dirty="0" smtClean="0"/>
              <a:t>Dialogue, shared goals, common commitments</a:t>
            </a:r>
          </a:p>
          <a:p>
            <a:pPr>
              <a:spcAft>
                <a:spcPts val="600"/>
              </a:spcAft>
            </a:pPr>
            <a:r>
              <a:rPr lang="en-GB" i="0" dirty="0" smtClean="0"/>
              <a:t>Voluntary convergence and coordinated reforms of higher education systems</a:t>
            </a:r>
          </a:p>
          <a:p>
            <a:pPr>
              <a:spcAft>
                <a:spcPts val="600"/>
              </a:spcAft>
            </a:pPr>
            <a:r>
              <a:rPr lang="en-GB" i="0" dirty="0" smtClean="0"/>
              <a:t>Impetus for other regional higher education cooperation efforts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625"/>
          </a:xfrm>
        </p:spPr>
        <p:txBody>
          <a:bodyPr/>
          <a:lstStyle/>
          <a:p>
            <a:r>
              <a:rPr lang="en-GB" dirty="0"/>
              <a:t>Yerevan </a:t>
            </a:r>
            <a:r>
              <a:rPr lang="en-GB" dirty="0" smtClean="0"/>
              <a:t>Communiqué (2015)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63378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i="0" u="sng" dirty="0"/>
              <a:t>Four priorities</a:t>
            </a:r>
            <a:r>
              <a:rPr lang="en-GB" i="0" dirty="0"/>
              <a:t>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Enhancing </a:t>
            </a:r>
            <a:r>
              <a:rPr lang="en-GB" dirty="0"/>
              <a:t>the quality and relevance of learning and </a:t>
            </a:r>
            <a:r>
              <a:rPr lang="en-GB" dirty="0" smtClean="0"/>
              <a:t>teaching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Fostering the employability of graduates throughout their working </a:t>
            </a:r>
            <a:r>
              <a:rPr lang="en-GB" dirty="0" smtClean="0"/>
              <a:t>life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Making systems more inclusive </a:t>
            </a:r>
            <a:endParaRPr lang="en-GB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Implementing agreed structural reforms </a:t>
            </a:r>
          </a:p>
        </p:txBody>
      </p:sp>
    </p:spTree>
    <p:extLst>
      <p:ext uri="{BB962C8B-B14F-4D97-AF65-F5344CB8AC3E}">
        <p14:creationId xmlns:p14="http://schemas.microsoft.com/office/powerpoint/2010/main" val="15033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625"/>
          </a:xfrm>
        </p:spPr>
        <p:txBody>
          <a:bodyPr/>
          <a:lstStyle/>
          <a:p>
            <a:r>
              <a:rPr lang="en-GB" dirty="0"/>
              <a:t>Work plan 2015-2018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2901"/>
            <a:ext cx="6909727" cy="391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625"/>
          </a:xfrm>
        </p:spPr>
        <p:txBody>
          <a:bodyPr/>
          <a:lstStyle/>
          <a:p>
            <a:r>
              <a:rPr lang="en-GB" dirty="0" smtClean="0"/>
              <a:t>EU role in supporting HE reforms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604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i="0" dirty="0" smtClean="0"/>
              <a:t>Open Method of Coordination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Strategic Framework: Education and Training (ET) 2020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Commission Communications and Recommendations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Taking forward special initiatives (recognition, quality assurance, ECTS, EQF, EAR Manual)</a:t>
            </a:r>
          </a:p>
          <a:p>
            <a:pPr>
              <a:spcAft>
                <a:spcPts val="1200"/>
              </a:spcAft>
            </a:pPr>
            <a:r>
              <a:rPr lang="en-GB" i="0" dirty="0" smtClean="0"/>
              <a:t>EU programmes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0671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548680"/>
            <a:ext cx="8595394" cy="936625"/>
          </a:xfrm>
        </p:spPr>
        <p:txBody>
          <a:bodyPr/>
          <a:lstStyle/>
          <a:p>
            <a:pPr algn="ctr"/>
            <a:r>
              <a:rPr lang="fr-BE" dirty="0" smtClean="0"/>
              <a:t>H2020 Marie </a:t>
            </a:r>
            <a:r>
              <a:rPr lang="fr-BE" dirty="0" err="1" smtClean="0"/>
              <a:t>Skłodowska</a:t>
            </a:r>
            <a:r>
              <a:rPr lang="fr-BE" dirty="0" smtClean="0"/>
              <a:t>-Curie actions</a:t>
            </a:r>
            <a:br>
              <a:rPr lang="fr-BE" dirty="0" smtClean="0"/>
            </a:br>
            <a:r>
              <a:rPr lang="fr-BE" dirty="0" smtClean="0"/>
              <a:t>Doctoral training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585117" y="2088867"/>
            <a:ext cx="8261798" cy="2216279"/>
          </a:xfrm>
          <a:custGeom>
            <a:avLst/>
            <a:gdLst>
              <a:gd name="connsiteX0" fmla="*/ 506964 w 8477822"/>
              <a:gd name="connsiteY0" fmla="*/ 0 h 2105025"/>
              <a:gd name="connsiteX1" fmla="*/ 802239 w 8477822"/>
              <a:gd name="connsiteY1" fmla="*/ 561975 h 2105025"/>
              <a:gd name="connsiteX2" fmla="*/ 8060289 w 8477822"/>
              <a:gd name="connsiteY2" fmla="*/ 1743075 h 2105025"/>
              <a:gd name="connsiteX3" fmla="*/ 7526889 w 8477822"/>
              <a:gd name="connsiteY3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7822" h="2105025">
                <a:moveTo>
                  <a:pt x="506964" y="0"/>
                </a:moveTo>
                <a:cubicBezTo>
                  <a:pt x="25158" y="135731"/>
                  <a:pt x="-456648" y="271463"/>
                  <a:pt x="802239" y="561975"/>
                </a:cubicBezTo>
                <a:cubicBezTo>
                  <a:pt x="2061126" y="852487"/>
                  <a:pt x="6939514" y="1485900"/>
                  <a:pt x="8060289" y="1743075"/>
                </a:cubicBezTo>
                <a:cubicBezTo>
                  <a:pt x="9181064" y="2000250"/>
                  <a:pt x="7711039" y="2028825"/>
                  <a:pt x="7526889" y="2105025"/>
                </a:cubicBez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196923"/>
            <a:ext cx="2520280" cy="400110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wrap="square" rtlCol="0">
            <a:spAutoFit/>
            <a:sp3d extrusionH="57150" prstMaterial="matte">
              <a:bevelT w="38100" h="38100"/>
            </a:sp3d>
          </a:bodyPr>
          <a:lstStyle/>
          <a:p>
            <a:pPr algn="ctr" eaLnBrk="0" hangingPunct="0"/>
            <a:r>
              <a:rPr lang="en-US" sz="2000" b="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 training</a:t>
            </a:r>
            <a:endParaRPr lang="en-GB" sz="2000" b="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876762"/>
            <a:ext cx="1756708" cy="400110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wrap="square" rtlCol="0">
            <a:spAutoFit/>
            <a:sp3d extrusionH="57150" prstMaterial="matte">
              <a:bevelT w="38100" h="38100"/>
            </a:sp3d>
          </a:bodyPr>
          <a:lstStyle/>
          <a:p>
            <a:pPr algn="ctr" eaLnBrk="0" hangingPunct="0"/>
            <a:r>
              <a:rPr lang="en-US" sz="2000" b="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endParaRPr lang="en-GB" sz="2000" b="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916" y="2996952"/>
            <a:ext cx="2629458" cy="400110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wrap="square" rtlCol="0">
            <a:spAutoFit/>
            <a:sp3d extrusionH="57150" prstMaterial="matte">
              <a:bevelT w="38100" h="38100"/>
            </a:sp3d>
          </a:bodyPr>
          <a:lstStyle/>
          <a:p>
            <a:pPr algn="ctr" eaLnBrk="0" hangingPunct="0"/>
            <a:r>
              <a:rPr lang="en-US" sz="2000" b="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Entrepreneurship</a:t>
            </a:r>
            <a:endParaRPr lang="en-GB" sz="2000" b="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585847"/>
            <a:ext cx="2376264" cy="400110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wrap="square" rtlCol="0">
            <a:spAutoFit/>
            <a:sp3d extrusionH="57150" prstMaterial="matte">
              <a:bevelT w="38100" h="38100"/>
            </a:sp3d>
          </a:bodyPr>
          <a:lstStyle/>
          <a:p>
            <a:pPr algn="ctr" eaLnBrk="0" hangingPunct="0"/>
            <a:r>
              <a:rPr lang="en-US" sz="2000" b="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endParaRPr lang="en-GB" sz="2000" b="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600000">
            <a:off x="1587291" y="3487038"/>
            <a:ext cx="5811615" cy="46166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square" rtlCol="0">
            <a:spAutoFit/>
            <a:sp3d extrusionH="57150" prstMaterial="matte">
              <a:bevelT w="25400" h="25400"/>
            </a:sp3d>
          </a:bodyPr>
          <a:lstStyle/>
          <a:p>
            <a:pPr algn="ctr" eaLnBrk="0" hangingPunct="0"/>
            <a:r>
              <a:rPr lang="en-US" sz="240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new generation of researchers</a:t>
            </a:r>
            <a:endParaRPr lang="en-GB" sz="240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7706" y="2924944"/>
            <a:ext cx="7848872" cy="2292061"/>
          </a:xfrm>
          <a:custGeom>
            <a:avLst/>
            <a:gdLst>
              <a:gd name="connsiteX0" fmla="*/ 4979923 w 5896953"/>
              <a:gd name="connsiteY0" fmla="*/ 1981200 h 1981200"/>
              <a:gd name="connsiteX1" fmla="*/ 5551423 w 5896953"/>
              <a:gd name="connsiteY1" fmla="*/ 1571625 h 1981200"/>
              <a:gd name="connsiteX2" fmla="*/ 341248 w 5896953"/>
              <a:gd name="connsiteY2" fmla="*/ 476250 h 1981200"/>
              <a:gd name="connsiteX3" fmla="*/ 541273 w 5896953"/>
              <a:gd name="connsiteY3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6953" h="1981200">
                <a:moveTo>
                  <a:pt x="4979923" y="1981200"/>
                </a:moveTo>
                <a:cubicBezTo>
                  <a:pt x="5652229" y="1901825"/>
                  <a:pt x="6324535" y="1822450"/>
                  <a:pt x="5551423" y="1571625"/>
                </a:cubicBezTo>
                <a:cubicBezTo>
                  <a:pt x="4778311" y="1320800"/>
                  <a:pt x="1176273" y="738187"/>
                  <a:pt x="341248" y="476250"/>
                </a:cubicBezTo>
                <a:cubicBezTo>
                  <a:pt x="-493777" y="214313"/>
                  <a:pt x="455548" y="53975"/>
                  <a:pt x="541273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1231" y="4509120"/>
            <a:ext cx="3175938" cy="707886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wrap="square" rtlCol="0">
            <a:spAutoFit/>
            <a:sp3d extrusionH="57150" prstMaterial="matte">
              <a:bevelT w="38100" h="38100"/>
            </a:sp3d>
          </a:bodyPr>
          <a:lstStyle/>
          <a:p>
            <a:pPr algn="r" eaLnBrk="0" hangingPunct="0"/>
            <a:r>
              <a:rPr lang="en-GB" sz="2000" b="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Doctoral programmes: industrial, joint, double</a:t>
            </a:r>
            <a:endParaRPr lang="en-GB" sz="2000" b="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6342" y="5217006"/>
            <a:ext cx="3175938" cy="400110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wrap="square" rtlCol="0">
            <a:spAutoFit/>
            <a:sp3d extrusionH="57150" prstMaterial="matte">
              <a:bevelT w="38100" h="38100"/>
            </a:sp3d>
          </a:bodyPr>
          <a:lstStyle/>
          <a:p>
            <a:pPr algn="r" eaLnBrk="0" hangingPunct="0"/>
            <a:r>
              <a:rPr lang="en-GB" sz="2000" b="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IDTP principles</a:t>
            </a:r>
            <a:endParaRPr lang="en-GB" sz="2000" b="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005064"/>
            <a:ext cx="3175938" cy="400110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>
            <a:bevelT/>
          </a:sp3d>
        </p:spPr>
        <p:txBody>
          <a:bodyPr wrap="square" rtlCol="0">
            <a:spAutoFit/>
            <a:sp3d extrusionH="57150" prstMaterial="matte">
              <a:bevelT w="38100" h="38100"/>
            </a:sp3d>
          </a:bodyPr>
          <a:lstStyle/>
          <a:p>
            <a:pPr eaLnBrk="0" hangingPunct="0"/>
            <a:r>
              <a:rPr lang="en-GB" sz="2000" b="0" dirty="0" smtClean="0">
                <a:solidFill>
                  <a:srgbClr val="0F549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Mobility and careers</a:t>
            </a:r>
            <a:endParaRPr lang="en-GB" sz="2000" b="0" dirty="0">
              <a:solidFill>
                <a:srgbClr val="0F549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5218" y="5950984"/>
            <a:ext cx="5798930" cy="7734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  <a:extLst/>
        </p:spPr>
        <p:txBody>
          <a:bodyPr wrap="square" lIns="80147" tIns="40074" rIns="80147" bIns="40074" anchor="ctr">
            <a:spAutoFit/>
            <a:sp3d extrusionH="57150" prstMaterial="matte">
              <a:bevelT w="25400" h="19050"/>
            </a:sp3d>
          </a:bodyPr>
          <a:lstStyle>
            <a:lvl1pPr marL="450850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4225" indent="-450850" defTabSz="449263"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14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686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58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3025" indent="-45085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08000"/>
              </a:buClr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2014-2020 budget: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 6.2 billion</a:t>
            </a:r>
          </a:p>
          <a:p>
            <a:pPr marL="0" indent="0" algn="l">
              <a:spcAft>
                <a:spcPts val="1200"/>
              </a:spcAft>
              <a:buClr>
                <a:srgbClr val="008000"/>
              </a:buClr>
            </a:pPr>
            <a:endParaRPr lang="en-GB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512" y="257513"/>
            <a:ext cx="3744416" cy="936625"/>
          </a:xfrm>
        </p:spPr>
        <p:txBody>
          <a:bodyPr anchorCtr="1"/>
          <a:lstStyle/>
          <a:p>
            <a:pPr algn="l">
              <a:defRPr/>
            </a:pPr>
            <a:r>
              <a:rPr lang="en-GB" sz="3000" b="1" noProof="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Erasmus+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263" y="1904207"/>
            <a:ext cx="3686175" cy="3535363"/>
            <a:chOff x="-129772" y="2578100"/>
            <a:chExt cx="3721239" cy="3535364"/>
          </a:xfrm>
        </p:grpSpPr>
        <p:sp>
          <p:nvSpPr>
            <p:cNvPr id="16" name="Ellipse 36"/>
            <p:cNvSpPr/>
            <p:nvPr/>
          </p:nvSpPr>
          <p:spPr bwMode="auto">
            <a:xfrm>
              <a:off x="-129772" y="2578100"/>
              <a:ext cx="3721239" cy="35353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" name="Groupe 45"/>
            <p:cNvGrpSpPr>
              <a:grpSpLocks/>
            </p:cNvGrpSpPr>
            <p:nvPr/>
          </p:nvGrpSpPr>
          <p:grpSpPr bwMode="auto">
            <a:xfrm>
              <a:off x="1089808" y="2714625"/>
              <a:ext cx="1189130" cy="1179513"/>
              <a:chOff x="-5003758" y="248195"/>
              <a:chExt cx="990121" cy="1013232"/>
            </a:xfrm>
          </p:grpSpPr>
          <p:sp>
            <p:nvSpPr>
              <p:cNvPr id="14" name="Ellipse 46"/>
              <p:cNvSpPr/>
              <p:nvPr/>
            </p:nvSpPr>
            <p:spPr>
              <a:xfrm>
                <a:off x="-5003758" y="248195"/>
                <a:ext cx="990121" cy="101323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Ellipse 4"/>
              <p:cNvSpPr/>
              <p:nvPr/>
            </p:nvSpPr>
            <p:spPr>
              <a:xfrm>
                <a:off x="-4975489" y="332893"/>
                <a:ext cx="919399" cy="760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400" b="0" dirty="0" smtClean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 </a:t>
                </a:r>
                <a:r>
                  <a:rPr lang="en-GB" sz="1400" b="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GB" sz="1400" b="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400" b="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Mobility</a:t>
                </a:r>
              </a:p>
            </p:txBody>
          </p:sp>
        </p:grpSp>
        <p:grpSp>
          <p:nvGrpSpPr>
            <p:cNvPr id="6" name="Groupe 48"/>
            <p:cNvGrpSpPr>
              <a:grpSpLocks/>
            </p:cNvGrpSpPr>
            <p:nvPr/>
          </p:nvGrpSpPr>
          <p:grpSpPr bwMode="auto">
            <a:xfrm>
              <a:off x="2115471" y="3565526"/>
              <a:ext cx="1311279" cy="1217613"/>
              <a:chOff x="-4265971" y="1000821"/>
              <a:chExt cx="1106520" cy="1075964"/>
            </a:xfrm>
          </p:grpSpPr>
          <p:sp>
            <p:nvSpPr>
              <p:cNvPr id="12" name="Ellipse 49"/>
              <p:cNvSpPr/>
              <p:nvPr/>
            </p:nvSpPr>
            <p:spPr>
              <a:xfrm>
                <a:off x="-4265970" y="1000820"/>
                <a:ext cx="1075119" cy="107596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Ellipse 4"/>
              <p:cNvSpPr/>
              <p:nvPr/>
            </p:nvSpPr>
            <p:spPr>
              <a:xfrm>
                <a:off x="-4251095" y="1125672"/>
                <a:ext cx="1091348" cy="7603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400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</a:t>
                </a:r>
                <a:br>
                  <a:rPr lang="en-GB" sz="1400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400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Cooperation</a:t>
                </a:r>
              </a:p>
            </p:txBody>
          </p:sp>
        </p:grpSp>
        <p:grpSp>
          <p:nvGrpSpPr>
            <p:cNvPr id="7" name="Groupe 51"/>
            <p:cNvGrpSpPr>
              <a:grpSpLocks/>
            </p:cNvGrpSpPr>
            <p:nvPr/>
          </p:nvGrpSpPr>
          <p:grpSpPr bwMode="auto">
            <a:xfrm>
              <a:off x="1411932" y="4700589"/>
              <a:ext cx="1274068" cy="1217612"/>
              <a:chOff x="-4318447" y="807233"/>
              <a:chExt cx="1075120" cy="1075962"/>
            </a:xfrm>
          </p:grpSpPr>
          <p:sp>
            <p:nvSpPr>
              <p:cNvPr id="9" name="Ellipse 52"/>
              <p:cNvSpPr/>
              <p:nvPr/>
            </p:nvSpPr>
            <p:spPr>
              <a:xfrm>
                <a:off x="-4318447" y="807233"/>
                <a:ext cx="1075120" cy="107596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Ellipse 4"/>
              <p:cNvSpPr/>
              <p:nvPr/>
            </p:nvSpPr>
            <p:spPr>
              <a:xfrm>
                <a:off x="-4262731" y="970936"/>
                <a:ext cx="1013252" cy="754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400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 </a:t>
                </a:r>
                <a:br>
                  <a:rPr lang="en-GB" sz="1400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1400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Policy Support</a:t>
                </a:r>
                <a:br>
                  <a:rPr lang="en-GB" sz="1400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GB" sz="1400" b="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8" name="ZoneTexte 55"/>
            <p:cNvSpPr txBox="1">
              <a:spLocks noChangeArrowheads="1"/>
            </p:cNvSpPr>
            <p:nvPr/>
          </p:nvSpPr>
          <p:spPr bwMode="auto">
            <a:xfrm>
              <a:off x="177032" y="4022164"/>
              <a:ext cx="14988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 Bold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1600" b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Jean Monnet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1600" b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fr-FR" altLang="en-US" sz="1600" b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r-FR" altLang="en-US" sz="1600" b="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Sport</a:t>
              </a:r>
            </a:p>
          </p:txBody>
        </p:sp>
      </p:grpSp>
      <p:cxnSp>
        <p:nvCxnSpPr>
          <p:cNvPr id="18" name="Connecteur droit 154"/>
          <p:cNvCxnSpPr>
            <a:endCxn id="19" idx="1"/>
          </p:cNvCxnSpPr>
          <p:nvPr/>
        </p:nvCxnSpPr>
        <p:spPr bwMode="auto">
          <a:xfrm flipV="1">
            <a:off x="2403771" y="2040732"/>
            <a:ext cx="1098254" cy="3801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502025" y="1527619"/>
            <a:ext cx="5102423" cy="1026226"/>
          </a:xfrm>
          <a:prstGeom prst="rect">
            <a:avLst/>
          </a:prstGeom>
          <a:noFill/>
          <a:ln w="9525">
            <a:solidFill>
              <a:srgbClr val="00438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ct val="60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solidFill>
                  <a:srgbClr val="0F5494"/>
                </a:solidFill>
                <a:latin typeface="Verdana" pitchFamily="34" charset="0"/>
              </a:rPr>
              <a:t>Learning mobility of individuals (lecturers</a:t>
            </a:r>
            <a:r>
              <a:rPr lang="en-US" altLang="en-US" sz="1800" b="0" dirty="0">
                <a:solidFill>
                  <a:srgbClr val="0F5494"/>
                </a:solidFill>
                <a:latin typeface="Verdana" pitchFamily="34" charset="0"/>
              </a:rPr>
              <a:t>, teachers, trainers, education staff and youth </a:t>
            </a:r>
            <a:r>
              <a:rPr lang="en-US" altLang="en-US" sz="1800" b="0" dirty="0" smtClean="0">
                <a:solidFill>
                  <a:srgbClr val="0F5494"/>
                </a:solidFill>
                <a:latin typeface="Verdana" pitchFamily="34" charset="0"/>
              </a:rPr>
              <a:t>workers)</a:t>
            </a:r>
            <a:endParaRPr lang="en-US" altLang="en-US" sz="1800" b="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60000"/>
              </a:spcBef>
              <a:buFontTx/>
              <a:buChar char="•"/>
            </a:pPr>
            <a:endParaRPr lang="en-GB" altLang="en-US" sz="1800" b="0" dirty="0">
              <a:solidFill>
                <a:prstClr val="white"/>
              </a:solidFill>
              <a:latin typeface="Verdana" pitchFamily="34" charset="0"/>
            </a:endParaRPr>
          </a:p>
        </p:txBody>
      </p:sp>
      <p:cxnSp>
        <p:nvCxnSpPr>
          <p:cNvPr id="20" name="Connecteur droit 154"/>
          <p:cNvCxnSpPr/>
          <p:nvPr/>
        </p:nvCxnSpPr>
        <p:spPr bwMode="auto">
          <a:xfrm flipV="1">
            <a:off x="3512723" y="3453831"/>
            <a:ext cx="602077" cy="186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130333" y="3047668"/>
            <a:ext cx="4569859" cy="1710557"/>
          </a:xfrm>
          <a:prstGeom prst="rect">
            <a:avLst/>
          </a:prstGeom>
          <a:noFill/>
          <a:ln w="9525">
            <a:solidFill>
              <a:srgbClr val="0043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ct val="60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altLang="en-US" sz="1800" b="0" dirty="0">
                <a:solidFill>
                  <a:srgbClr val="0F5494"/>
                </a:solidFill>
                <a:latin typeface="Verdana" pitchFamily="34" charset="0"/>
              </a:rPr>
              <a:t>Cooperation for innovation</a:t>
            </a:r>
          </a:p>
          <a:p>
            <a:pPr marL="285750" indent="-285750">
              <a:lnSpc>
                <a:spcPct val="110000"/>
              </a:lnSpc>
              <a:spcBef>
                <a:spcPct val="60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solidFill>
                  <a:srgbClr val="0F5494"/>
                </a:solidFill>
                <a:latin typeface="Verdana" pitchFamily="34" charset="0"/>
              </a:rPr>
              <a:t>Strategic Partnerships</a:t>
            </a:r>
          </a:p>
          <a:p>
            <a:pPr marL="285750" indent="-285750">
              <a:lnSpc>
                <a:spcPct val="110000"/>
              </a:lnSpc>
              <a:spcBef>
                <a:spcPct val="60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altLang="en-US" sz="1800" b="0" dirty="0">
                <a:solidFill>
                  <a:srgbClr val="0F5494"/>
                </a:solidFill>
                <a:latin typeface="Verdana" pitchFamily="34" charset="0"/>
              </a:rPr>
              <a:t>Knowledge Alliances and Sector Skills Alliances</a:t>
            </a:r>
            <a:endParaRPr lang="en-US" altLang="en-US" sz="1800" b="0" dirty="0">
              <a:solidFill>
                <a:srgbClr val="0F5494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endParaRPr lang="en-US" altLang="en-US" sz="1800" b="0" dirty="0">
              <a:solidFill>
                <a:srgbClr val="004386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endParaRPr lang="en-US" altLang="en-US" sz="1800" b="0" dirty="0">
              <a:solidFill>
                <a:prstClr val="white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60000"/>
              </a:spcBef>
              <a:buFontTx/>
              <a:buChar char="•"/>
            </a:pPr>
            <a:endParaRPr lang="en-GB" altLang="en-US" sz="1800" b="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473899" y="5082241"/>
            <a:ext cx="4482331" cy="757157"/>
          </a:xfrm>
          <a:prstGeom prst="rect">
            <a:avLst/>
          </a:prstGeom>
          <a:noFill/>
          <a:ln w="9525">
            <a:solidFill>
              <a:srgbClr val="00438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 Bold"/>
                <a:ea typeface="MS PGothic" pitchFamily="34" charset="-128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ct val="600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altLang="en-US" sz="1800" b="0" dirty="0" smtClean="0">
                <a:solidFill>
                  <a:srgbClr val="0F5494"/>
                </a:solidFill>
                <a:latin typeface="Verdana" pitchFamily="34" charset="0"/>
              </a:rPr>
              <a:t>Support for </a:t>
            </a:r>
            <a:r>
              <a:rPr lang="en-US" altLang="en-US" sz="1800" b="0" dirty="0">
                <a:solidFill>
                  <a:srgbClr val="0F5494"/>
                </a:solidFill>
                <a:latin typeface="Verdana" pitchFamily="34" charset="0"/>
              </a:rPr>
              <a:t>policy reforms and dialogue with stakeholders</a:t>
            </a: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endParaRPr lang="en-US" altLang="en-US" sz="1800" b="0" dirty="0">
              <a:solidFill>
                <a:srgbClr val="004386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rgbClr val="FF9933"/>
              </a:buClr>
              <a:buFont typeface="Wingdings" pitchFamily="2" charset="2"/>
              <a:buChar char="Ø"/>
            </a:pPr>
            <a:endParaRPr lang="en-US" altLang="en-US" sz="1800" b="0" dirty="0">
              <a:solidFill>
                <a:prstClr val="white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60000"/>
              </a:spcBef>
              <a:buFontTx/>
              <a:buChar char="•"/>
            </a:pPr>
            <a:endParaRPr lang="en-GB" altLang="en-US" sz="1800" b="0" dirty="0">
              <a:solidFill>
                <a:prstClr val="white"/>
              </a:solidFill>
              <a:latin typeface="Verdana" pitchFamily="34" charset="0"/>
            </a:endParaRPr>
          </a:p>
        </p:txBody>
      </p:sp>
      <p:cxnSp>
        <p:nvCxnSpPr>
          <p:cNvPr id="28" name="Connecteur droit 154"/>
          <p:cNvCxnSpPr>
            <a:stCxn id="9" idx="5"/>
            <a:endCxn id="27" idx="1"/>
          </p:cNvCxnSpPr>
          <p:nvPr/>
        </p:nvCxnSpPr>
        <p:spPr bwMode="auto">
          <a:xfrm>
            <a:off x="2672676" y="5065992"/>
            <a:ext cx="801223" cy="3948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34"/>
          <p:cNvSpPr txBox="1">
            <a:spLocks noChangeArrowheads="1"/>
          </p:cNvSpPr>
          <p:nvPr/>
        </p:nvSpPr>
        <p:spPr bwMode="auto">
          <a:xfrm>
            <a:off x="394802" y="5933803"/>
            <a:ext cx="42434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en-US" sz="2000" dirty="0" smtClean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2014-2020, EUR 14.7 billion</a:t>
            </a:r>
            <a:endParaRPr lang="fr-FR" altLang="en-US" sz="2000" b="1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509671" y="3278012"/>
            <a:ext cx="2592288" cy="1663247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936625"/>
          </a:xfrm>
        </p:spPr>
        <p:txBody>
          <a:bodyPr>
            <a:normAutofit/>
          </a:bodyPr>
          <a:lstStyle/>
          <a:p>
            <a:r>
              <a:rPr lang="fr-BE" dirty="0" smtClean="0"/>
              <a:t>International HE </a:t>
            </a:r>
            <a:r>
              <a:rPr lang="fr-BE" dirty="0" err="1" smtClean="0"/>
              <a:t>cooperation</a:t>
            </a:r>
            <a:endParaRPr lang="fr-BE" dirty="0" smtClean="0"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418314694"/>
              </p:ext>
            </p:extLst>
          </p:nvPr>
        </p:nvGraphicFramePr>
        <p:xfrm>
          <a:off x="683568" y="1484784"/>
          <a:ext cx="7741983" cy="461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1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8" y="1214165"/>
            <a:ext cx="3194244" cy="20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7"/>
          <p:cNvSpPr txBox="1"/>
          <p:nvPr/>
        </p:nvSpPr>
        <p:spPr>
          <a:xfrm>
            <a:off x="4355508" y="1340767"/>
            <a:ext cx="4104924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700"/>
              </a:spcAft>
              <a:buClr>
                <a:srgbClr val="F8C897">
                  <a:lumMod val="75000"/>
                </a:srgbClr>
              </a:buClr>
            </a:pPr>
            <a:r>
              <a:rPr lang="de-DE" sz="2400" b="1" dirty="0">
                <a:solidFill>
                  <a:srgbClr val="0F5494"/>
                </a:solidFill>
                <a:latin typeface="+mn-lt"/>
              </a:rPr>
              <a:t>Programme </a:t>
            </a:r>
            <a:r>
              <a:rPr lang="de-DE" sz="2400" b="1" dirty="0" smtClean="0">
                <a:solidFill>
                  <a:srgbClr val="0F5494"/>
                </a:solidFill>
                <a:latin typeface="+mn-lt"/>
              </a:rPr>
              <a:t>countries</a:t>
            </a:r>
            <a:endParaRPr lang="de-DE" sz="2400" b="1" dirty="0">
              <a:solidFill>
                <a:srgbClr val="0F5494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700"/>
              </a:spcAft>
              <a:buClr>
                <a:srgbClr val="F8C897">
                  <a:lumMod val="75000"/>
                </a:srgbClr>
              </a:buClr>
            </a:pPr>
            <a:r>
              <a:rPr lang="de-DE" sz="2000" b="0" dirty="0">
                <a:solidFill>
                  <a:srgbClr val="0F5494"/>
                </a:solidFill>
                <a:latin typeface="+mn-lt"/>
              </a:rPr>
              <a:t>28 EU countries, </a:t>
            </a:r>
            <a:r>
              <a:rPr lang="de-DE" sz="2000" b="0" dirty="0" err="1">
                <a:solidFill>
                  <a:srgbClr val="0F5494"/>
                </a:solidFill>
                <a:latin typeface="+mn-lt"/>
              </a:rPr>
              <a:t>Iceland</a:t>
            </a:r>
            <a:r>
              <a:rPr lang="de-DE" sz="2000" b="0" dirty="0">
                <a:solidFill>
                  <a:srgbClr val="0F5494"/>
                </a:solidFill>
                <a:latin typeface="+mn-lt"/>
              </a:rPr>
              <a:t>, </a:t>
            </a:r>
            <a:r>
              <a:rPr lang="de-DE" sz="2000" b="0" dirty="0" smtClean="0">
                <a:solidFill>
                  <a:srgbClr val="0F5494"/>
                </a:solidFill>
                <a:latin typeface="+mn-lt"/>
              </a:rPr>
              <a:t>Liechtenstein</a:t>
            </a:r>
            <a:r>
              <a:rPr lang="de-DE" sz="2000" b="0" dirty="0">
                <a:solidFill>
                  <a:srgbClr val="0F5494"/>
                </a:solidFill>
                <a:latin typeface="+mn-lt"/>
              </a:rPr>
              <a:t>, FYROM, </a:t>
            </a:r>
            <a:r>
              <a:rPr lang="de-DE" sz="2000" b="0" dirty="0" err="1">
                <a:solidFill>
                  <a:srgbClr val="0F5494"/>
                </a:solidFill>
                <a:latin typeface="+mn-lt"/>
              </a:rPr>
              <a:t>Norway</a:t>
            </a:r>
            <a:r>
              <a:rPr lang="de-DE" sz="2000" b="0" dirty="0">
                <a:solidFill>
                  <a:srgbClr val="0F5494"/>
                </a:solidFill>
                <a:latin typeface="+mn-lt"/>
              </a:rPr>
              <a:t>, </a:t>
            </a:r>
            <a:r>
              <a:rPr lang="de-DE" sz="2000" b="0" dirty="0" smtClean="0">
                <a:solidFill>
                  <a:srgbClr val="0F5494"/>
                </a:solidFill>
                <a:latin typeface="+mn-lt"/>
              </a:rPr>
              <a:t>Turkey</a:t>
            </a:r>
            <a:endParaRPr lang="de-DE" sz="2000" b="0" dirty="0">
              <a:solidFill>
                <a:srgbClr val="0F5494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4" y="3881697"/>
            <a:ext cx="3278668" cy="21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8"/>
          <p:cNvSpPr txBox="1"/>
          <p:nvPr/>
        </p:nvSpPr>
        <p:spPr>
          <a:xfrm>
            <a:off x="4499991" y="4005064"/>
            <a:ext cx="3572917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srgbClr val="0F5494"/>
                </a:solidFill>
                <a:latin typeface="+mn-lt"/>
              </a:rPr>
              <a:t>Partner </a:t>
            </a:r>
            <a:r>
              <a:rPr lang="de-DE" sz="2400" b="1" dirty="0" smtClean="0">
                <a:solidFill>
                  <a:srgbClr val="0F5494"/>
                </a:solidFill>
                <a:latin typeface="+mn-lt"/>
              </a:rPr>
              <a:t>countries</a:t>
            </a:r>
            <a:endParaRPr lang="de-DE" sz="2400" b="1" dirty="0">
              <a:solidFill>
                <a:srgbClr val="0F5494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700"/>
              </a:spcAft>
            </a:pPr>
            <a:r>
              <a:rPr lang="en-US" sz="2000" b="0" dirty="0">
                <a:solidFill>
                  <a:srgbClr val="0F5494"/>
                </a:solidFill>
                <a:latin typeface="+mn-lt"/>
              </a:rPr>
              <a:t>All other </a:t>
            </a:r>
            <a:r>
              <a:rPr lang="en-US" sz="2000" b="0" dirty="0" smtClean="0">
                <a:solidFill>
                  <a:srgbClr val="0F5494"/>
                </a:solidFill>
                <a:latin typeface="+mn-lt"/>
              </a:rPr>
              <a:t>countries in the world</a:t>
            </a:r>
            <a:endParaRPr lang="de-DE" sz="2000" b="0" dirty="0">
              <a:solidFill>
                <a:srgbClr val="0F5494"/>
              </a:solidFill>
              <a:latin typeface="+mn-lt"/>
            </a:endParaRP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936625"/>
          </a:xfrm>
        </p:spPr>
        <p:txBody>
          <a:bodyPr>
            <a:normAutofit/>
          </a:bodyPr>
          <a:lstStyle/>
          <a:p>
            <a:r>
              <a:rPr lang="fr-BE" dirty="0" smtClean="0"/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2728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3EA7AC638CE64C8B9FC78CA6751058" ma:contentTypeVersion="1" ma:contentTypeDescription="Create a new document." ma:contentTypeScope="" ma:versionID="ab2a101e53578734a1bc50b3ebab6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B3944-3293-4E3C-BD4B-E2F84EB8491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ACF0E5-DD20-4C63-8A28-D84EED4EC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48D1D6-9247-4EEA-B502-49A2F787C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582</Words>
  <Application>Microsoft Office PowerPoint</Application>
  <PresentationFormat>On-screen Show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1_Office Theme</vt:lpstr>
      <vt:lpstr> EU instruments to support the Bologna Process</vt:lpstr>
      <vt:lpstr>Bologna Process</vt:lpstr>
      <vt:lpstr>Yerevan Communiqué (2015)</vt:lpstr>
      <vt:lpstr>Work plan 2015-2018</vt:lpstr>
      <vt:lpstr>EU role in supporting HE reforms</vt:lpstr>
      <vt:lpstr>H2020 Marie Skłodowska-Curie actions Doctoral training</vt:lpstr>
      <vt:lpstr>Erasmus+</vt:lpstr>
      <vt:lpstr>International HE cooperation</vt:lpstr>
      <vt:lpstr>Participants</vt:lpstr>
      <vt:lpstr>PowerPoint Presentation</vt:lpstr>
      <vt:lpstr>Credit mobility per region </vt:lpstr>
      <vt:lpstr>CBHE and development</vt:lpstr>
      <vt:lpstr>ECTS for student-centred teaching and learning</vt:lpstr>
      <vt:lpstr>Recognition</vt:lpstr>
      <vt:lpstr>Higher Education Reform Experts</vt:lpstr>
      <vt:lpstr>Dedicated support for EHEA reforms </vt:lpstr>
      <vt:lpstr>Support to Belarus roadmap of reforms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Kamila Partyka</cp:lastModifiedBy>
  <cp:revision>170</cp:revision>
  <dcterms:created xsi:type="dcterms:W3CDTF">2011-10-28T10:25:18Z</dcterms:created>
  <dcterms:modified xsi:type="dcterms:W3CDTF">2016-06-14T16:56:59Z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0x0101007C3EA7AC638CE64C8B9FC78CA6751058</vt:lpwstr>
  </property>
</Properties>
</file>